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8" r:id="rId10"/>
    <p:sldId id="274" r:id="rId11"/>
    <p:sldId id="280"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406"/>
  </p:normalViewPr>
  <p:slideViewPr>
    <p:cSldViewPr snapToGrid="0" snapToObjects="1">
      <p:cViewPr varScale="1">
        <p:scale>
          <a:sx n="72" d="100"/>
          <a:sy n="72" d="100"/>
        </p:scale>
        <p:origin x="1264" y="77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365622" y="3226831"/>
            <a:ext cx="6657272"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a:latin typeface="Gill Sans MT" panose="020B0502020104020203" pitchFamily="34" charset="77"/>
              </a:rPr>
              <a:t>28th April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923926" y="1324104"/>
            <a:ext cx="458939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apprehensive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felt </a:t>
            </a:r>
            <a:r>
              <a:rPr lang="en-GB" b="1" dirty="0"/>
              <a:t>apprehensive</a:t>
            </a:r>
            <a:r>
              <a:rPr lang="en-GB" dirty="0"/>
              <a:t> before taking the math test.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ap-pre-hen-</a:t>
            </a:r>
            <a:r>
              <a:rPr lang="en-GB" dirty="0" err="1">
                <a:latin typeface="Gill Sans MT" panose="020B0502020104020203" pitchFamily="34" charset="77"/>
              </a:rPr>
              <a:t>sive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580739991"/>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concerned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collective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uncertain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offensive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500153" y="4246908"/>
            <a:ext cx="646338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Someone who is apprehensive is afraid that something bad may happen.</a:t>
            </a:r>
          </a:p>
        </p:txBody>
      </p:sp>
      <p:pic>
        <p:nvPicPr>
          <p:cNvPr id="2" name="Picture 1">
            <a:extLst>
              <a:ext uri="{FF2B5EF4-FFF2-40B4-BE49-F238E27FC236}">
                <a16:creationId xmlns:a16="http://schemas.microsoft.com/office/drawing/2014/main" id="{ED37270D-8338-F858-898B-46A534B633A2}"/>
              </a:ext>
            </a:extLst>
          </p:cNvPr>
          <p:cNvPicPr>
            <a:picLocks noChangeAspect="1"/>
          </p:cNvPicPr>
          <p:nvPr/>
        </p:nvPicPr>
        <p:blipFill>
          <a:blip r:embed="rId4"/>
          <a:stretch>
            <a:fillRect/>
          </a:stretch>
        </p:blipFill>
        <p:spPr>
          <a:xfrm>
            <a:off x="8451283" y="3105957"/>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5908" y="1339979"/>
            <a:ext cx="250068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bizarre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92279" y="4345831"/>
            <a:ext cx="6422419"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bizarre is very odd and strange.</a:t>
            </a:r>
          </a:p>
        </p:txBody>
      </p:sp>
      <p:sp>
        <p:nvSpPr>
          <p:cNvPr id="155" name="The was a tear in Freddie’s new school jumper."/>
          <p:cNvSpPr txBox="1"/>
          <p:nvPr/>
        </p:nvSpPr>
        <p:spPr>
          <a:xfrm>
            <a:off x="5112" y="662228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Taylor told a </a:t>
            </a:r>
            <a:r>
              <a:rPr lang="en-GB" b="1" dirty="0"/>
              <a:t>bizarre</a:t>
            </a:r>
            <a:r>
              <a:rPr lang="en-GB" dirty="0"/>
              <a:t> story about a talking donkey.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bi-</a:t>
            </a:r>
            <a:r>
              <a:rPr lang="en-GB" dirty="0" err="1">
                <a:latin typeface="Gill Sans MT" panose="020B0502020104020203" pitchFamily="34" charset="77"/>
              </a:rPr>
              <a:t>zarre</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19690721"/>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curious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normal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peculiar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9C5E0B7D-2BA6-A333-19D4-472313B3B11B}"/>
              </a:ext>
            </a:extLst>
          </p:cNvPr>
          <p:cNvPicPr>
            <a:picLocks noChangeAspect="1"/>
          </p:cNvPicPr>
          <p:nvPr/>
        </p:nvPicPr>
        <p:blipFill>
          <a:blip r:embed="rId4"/>
          <a:stretch>
            <a:fillRect/>
          </a:stretch>
        </p:blipFill>
        <p:spPr>
          <a:xfrm>
            <a:off x="8247862" y="332552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58907" y="1309202"/>
            <a:ext cx="330058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convince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Noah tried to </a:t>
            </a:r>
            <a:r>
              <a:rPr lang="en-GB" b="1" dirty="0"/>
              <a:t>convince</a:t>
            </a:r>
            <a:r>
              <a:rPr lang="en-GB" dirty="0"/>
              <a:t> Taylor to play football.</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(con-</a:t>
            </a:r>
            <a:r>
              <a:rPr lang="en-GB" dirty="0" err="1">
                <a:latin typeface="Gill Sans MT" panose="020B0502020104020203" pitchFamily="34" charset="77"/>
              </a:rPr>
              <a:t>vince</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47118905"/>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persuade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prevent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prince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065515"/>
            <a:ext cx="6527132"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 or something convinces you of something, they make you believe that it is true or that it exists.</a:t>
            </a:r>
          </a:p>
        </p:txBody>
      </p:sp>
      <p:pic>
        <p:nvPicPr>
          <p:cNvPr id="3" name="Picture 2">
            <a:extLst>
              <a:ext uri="{FF2B5EF4-FFF2-40B4-BE49-F238E27FC236}">
                <a16:creationId xmlns:a16="http://schemas.microsoft.com/office/drawing/2014/main" id="{9D9E461F-1396-D04A-F4BC-E5F52ED4C105}"/>
              </a:ext>
            </a:extLst>
          </p:cNvPr>
          <p:cNvPicPr>
            <a:picLocks noChangeAspect="1"/>
          </p:cNvPicPr>
          <p:nvPr/>
        </p:nvPicPr>
        <p:blipFill>
          <a:blip r:embed="rId4"/>
          <a:stretch>
            <a:fillRect/>
          </a:stretch>
        </p:blipFill>
        <p:spPr>
          <a:xfrm>
            <a:off x="8413502" y="2845797"/>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8193" y="1289368"/>
            <a:ext cx="2757165"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7200" i="0" u="none" strike="noStrike" dirty="0">
                <a:solidFill>
                  <a:srgbClr val="000000"/>
                </a:solidFill>
                <a:effectLst/>
                <a:latin typeface="Gill Sans MT" panose="020B0502020104020203" pitchFamily="34" charset="77"/>
              </a:rPr>
              <a:t>devour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Jasmin </a:t>
            </a:r>
            <a:r>
              <a:rPr lang="en-GB" b="1" dirty="0"/>
              <a:t>devoured</a:t>
            </a:r>
            <a:r>
              <a:rPr lang="en-GB" dirty="0"/>
              <a:t> her lunch before the bell rang.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a:t>
            </a:r>
            <a:r>
              <a:rPr lang="en-GB" dirty="0" err="1">
                <a:latin typeface="Gill Sans MT" panose="020B0502020104020203" pitchFamily="34" charset="77"/>
              </a:rPr>
              <a:t>vour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86442563"/>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gobble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ravage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876612" y="4064052"/>
            <a:ext cx="576221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a person or animal devours something, they eat it quickly and eagerly.</a:t>
            </a:r>
          </a:p>
        </p:txBody>
      </p:sp>
      <p:pic>
        <p:nvPicPr>
          <p:cNvPr id="4" name="Picture 3">
            <a:extLst>
              <a:ext uri="{FF2B5EF4-FFF2-40B4-BE49-F238E27FC236}">
                <a16:creationId xmlns:a16="http://schemas.microsoft.com/office/drawing/2014/main" id="{5895C106-5409-B74C-3BD0-8AE99C8CB306}"/>
              </a:ext>
            </a:extLst>
          </p:cNvPr>
          <p:cNvPicPr>
            <a:picLocks noChangeAspect="1"/>
          </p:cNvPicPr>
          <p:nvPr/>
        </p:nvPicPr>
        <p:blipFill>
          <a:blip r:embed="rId4"/>
          <a:stretch>
            <a:fillRect/>
          </a:stretch>
        </p:blipFill>
        <p:spPr>
          <a:xfrm>
            <a:off x="8711712" y="2847464"/>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5433" y="1339979"/>
            <a:ext cx="228748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escort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134300"/>
            <a:ext cx="6707158"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escort someone somewhere, you accompany them there, usually in order to make sure that they leave a place or get to their destination.</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Ramsey </a:t>
            </a:r>
            <a:r>
              <a:rPr lang="en-GB" b="1" dirty="0"/>
              <a:t>escorted</a:t>
            </a:r>
            <a:r>
              <a:rPr lang="en-GB" dirty="0"/>
              <a:t> the students to the lunchroom.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es-</a:t>
            </a:r>
            <a:r>
              <a:rPr lang="en-GB" dirty="0" err="1">
                <a:latin typeface="Gill Sans MT" panose="020B0502020104020203" pitchFamily="34" charset="77"/>
              </a:rPr>
              <a:t>cort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00220247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chaperon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guide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abandon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formally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4F42A6E7-6827-BBF3-1505-9D38FA42050A}"/>
              </a:ext>
            </a:extLst>
          </p:cNvPr>
          <p:cNvPicPr>
            <a:picLocks noChangeAspect="1"/>
          </p:cNvPicPr>
          <p:nvPr/>
        </p:nvPicPr>
        <p:blipFill>
          <a:blip r:embed="rId4"/>
          <a:stretch>
            <a:fillRect/>
          </a:stretch>
        </p:blipFill>
        <p:spPr>
          <a:xfrm>
            <a:off x="8358940" y="285619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2050551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battle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emotion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contain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munch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89618032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apprehensive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devour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convince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escort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17835796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angel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battle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contain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emotion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munch</a:t>
                      </a:r>
                    </a:p>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895879951"/>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conflict in which different people or groups compete in order to achieve success or control.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something such as a box, bag, room, or place *** things, those things are inside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An *** is a feeling such as happiness, love, fear, anger, or hatred, which can be caused by the situation that you are in or the people you are with.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You can call someone you like very much an *** in order to show affection, especially when they have been kind to you or done you a favour.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If you *** food, you eat it by chewing it slowly, thoroughly, and rather noisily.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6737A1A8-B7B2-8B4C-752F-FF20FAAB56D2}"/>
              </a:ext>
            </a:extLst>
          </p:cNvPr>
          <p:cNvPicPr>
            <a:picLocks noChangeAspect="1"/>
          </p:cNvPicPr>
          <p:nvPr/>
        </p:nvPicPr>
        <p:blipFill>
          <a:blip r:embed="rId5"/>
          <a:stretch>
            <a:fillRect/>
          </a:stretch>
        </p:blipFill>
        <p:spPr>
          <a:xfrm>
            <a:off x="10941292" y="6662603"/>
            <a:ext cx="735584" cy="735584"/>
          </a:xfrm>
          <a:prstGeom prst="rect">
            <a:avLst/>
          </a:prstGeom>
        </p:spPr>
      </p:pic>
      <p:pic>
        <p:nvPicPr>
          <p:cNvPr id="3" name="Picture 2">
            <a:extLst>
              <a:ext uri="{FF2B5EF4-FFF2-40B4-BE49-F238E27FC236}">
                <a16:creationId xmlns:a16="http://schemas.microsoft.com/office/drawing/2014/main" id="{597B0F68-0E93-72EB-324B-84A3440BC2FB}"/>
              </a:ext>
            </a:extLst>
          </p:cNvPr>
          <p:cNvPicPr>
            <a:picLocks noChangeAspect="1"/>
          </p:cNvPicPr>
          <p:nvPr/>
        </p:nvPicPr>
        <p:blipFill>
          <a:blip r:embed="rId6"/>
          <a:stretch>
            <a:fillRect/>
          </a:stretch>
        </p:blipFill>
        <p:spPr>
          <a:xfrm>
            <a:off x="11183741" y="2893490"/>
            <a:ext cx="662432" cy="662432"/>
          </a:xfrm>
          <a:prstGeom prst="rect">
            <a:avLst/>
          </a:prstGeom>
        </p:spPr>
      </p:pic>
      <p:pic>
        <p:nvPicPr>
          <p:cNvPr id="5" name="Picture 4">
            <a:extLst>
              <a:ext uri="{FF2B5EF4-FFF2-40B4-BE49-F238E27FC236}">
                <a16:creationId xmlns:a16="http://schemas.microsoft.com/office/drawing/2014/main" id="{14ED89C2-CAB5-0F6F-70DA-DE0DC9DDB248}"/>
              </a:ext>
            </a:extLst>
          </p:cNvPr>
          <p:cNvPicPr>
            <a:picLocks noChangeAspect="1"/>
          </p:cNvPicPr>
          <p:nvPr/>
        </p:nvPicPr>
        <p:blipFill>
          <a:blip r:embed="rId7"/>
          <a:stretch>
            <a:fillRect/>
          </a:stretch>
        </p:blipFill>
        <p:spPr>
          <a:xfrm>
            <a:off x="11101432" y="4097564"/>
            <a:ext cx="827050" cy="827050"/>
          </a:xfrm>
          <a:prstGeom prst="rect">
            <a:avLst/>
          </a:prstGeom>
        </p:spPr>
      </p:pic>
      <p:pic>
        <p:nvPicPr>
          <p:cNvPr id="6" name="Picture 5">
            <a:extLst>
              <a:ext uri="{FF2B5EF4-FFF2-40B4-BE49-F238E27FC236}">
                <a16:creationId xmlns:a16="http://schemas.microsoft.com/office/drawing/2014/main" id="{D6570B04-92B9-D016-F6F1-3BD1C312FE42}"/>
              </a:ext>
            </a:extLst>
          </p:cNvPr>
          <p:cNvPicPr>
            <a:picLocks noChangeAspect="1"/>
          </p:cNvPicPr>
          <p:nvPr/>
        </p:nvPicPr>
        <p:blipFill>
          <a:blip r:embed="rId8"/>
          <a:stretch>
            <a:fillRect/>
          </a:stretch>
        </p:blipFill>
        <p:spPr>
          <a:xfrm>
            <a:off x="11005621" y="5293911"/>
            <a:ext cx="849376" cy="849376"/>
          </a:xfrm>
          <a:prstGeom prst="rect">
            <a:avLst/>
          </a:prstGeom>
        </p:spPr>
      </p:pic>
      <p:pic>
        <p:nvPicPr>
          <p:cNvPr id="7" name="Picture 6">
            <a:extLst>
              <a:ext uri="{FF2B5EF4-FFF2-40B4-BE49-F238E27FC236}">
                <a16:creationId xmlns:a16="http://schemas.microsoft.com/office/drawing/2014/main" id="{3DB4BAF3-0AB7-DB95-5DF1-F74E7A5463D1}"/>
              </a:ext>
            </a:extLst>
          </p:cNvPr>
          <p:cNvPicPr>
            <a:picLocks noChangeAspect="1"/>
          </p:cNvPicPr>
          <p:nvPr/>
        </p:nvPicPr>
        <p:blipFill>
          <a:blip r:embed="rId9"/>
          <a:stretch>
            <a:fillRect/>
          </a:stretch>
        </p:blipFill>
        <p:spPr>
          <a:xfrm>
            <a:off x="10884396" y="7801686"/>
            <a:ext cx="849376" cy="849376"/>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52332115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apprehensive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bizarre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convince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devour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escort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604943453"/>
              </p:ext>
            </p:extLst>
          </p:nvPr>
        </p:nvGraphicFramePr>
        <p:xfrm>
          <a:off x="5307795" y="1251704"/>
          <a:ext cx="4947829" cy="7723200"/>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or something *** you of something, they make you believe that it is true or that it exists.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who is *** is afraid that something bad may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 person or animal *** something, they eat it quickly and eagerly.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someone somewhere, you accompany them there, usually in order to make sure that they leave a place or get to their destination.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Something that </a:t>
                      </a:r>
                      <a:r>
                        <a:rPr lang="en-GB" sz="2000">
                          <a:latin typeface="Gill Sans MT" panose="020B0502020104020203" pitchFamily="34" charset="77"/>
                        </a:rPr>
                        <a:t>is *** </a:t>
                      </a:r>
                      <a:r>
                        <a:rPr lang="en-GB" sz="2000" dirty="0">
                          <a:latin typeface="Gill Sans MT" panose="020B0502020104020203" pitchFamily="34" charset="77"/>
                        </a:rPr>
                        <a:t>is very odd and strange.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492DF744-DDDC-1171-83B8-447867385EFE}"/>
              </a:ext>
            </a:extLst>
          </p:cNvPr>
          <p:cNvPicPr>
            <a:picLocks noChangeAspect="1"/>
          </p:cNvPicPr>
          <p:nvPr/>
        </p:nvPicPr>
        <p:blipFill>
          <a:blip r:embed="rId5"/>
          <a:stretch>
            <a:fillRect/>
          </a:stretch>
        </p:blipFill>
        <p:spPr>
          <a:xfrm>
            <a:off x="11303283" y="3994912"/>
            <a:ext cx="881888" cy="881888"/>
          </a:xfrm>
          <a:prstGeom prst="rect">
            <a:avLst/>
          </a:prstGeom>
        </p:spPr>
      </p:pic>
      <p:pic>
        <p:nvPicPr>
          <p:cNvPr id="3" name="Picture 2">
            <a:extLst>
              <a:ext uri="{FF2B5EF4-FFF2-40B4-BE49-F238E27FC236}">
                <a16:creationId xmlns:a16="http://schemas.microsoft.com/office/drawing/2014/main" id="{2C80A037-07B3-1A3B-B44A-8D0024A61774}"/>
              </a:ext>
            </a:extLst>
          </p:cNvPr>
          <p:cNvPicPr>
            <a:picLocks noChangeAspect="1"/>
          </p:cNvPicPr>
          <p:nvPr/>
        </p:nvPicPr>
        <p:blipFill>
          <a:blip r:embed="rId6"/>
          <a:stretch>
            <a:fillRect/>
          </a:stretch>
        </p:blipFill>
        <p:spPr>
          <a:xfrm>
            <a:off x="11143503" y="7855981"/>
            <a:ext cx="1009904" cy="1009904"/>
          </a:xfrm>
          <a:prstGeom prst="rect">
            <a:avLst/>
          </a:prstGeom>
        </p:spPr>
      </p:pic>
      <p:pic>
        <p:nvPicPr>
          <p:cNvPr id="5" name="Picture 4">
            <a:extLst>
              <a:ext uri="{FF2B5EF4-FFF2-40B4-BE49-F238E27FC236}">
                <a16:creationId xmlns:a16="http://schemas.microsoft.com/office/drawing/2014/main" id="{ED77D560-A02B-C932-8C83-526494C4ECDE}"/>
              </a:ext>
            </a:extLst>
          </p:cNvPr>
          <p:cNvPicPr>
            <a:picLocks noChangeAspect="1"/>
          </p:cNvPicPr>
          <p:nvPr/>
        </p:nvPicPr>
        <p:blipFill>
          <a:blip r:embed="rId7"/>
          <a:stretch>
            <a:fillRect/>
          </a:stretch>
        </p:blipFill>
        <p:spPr>
          <a:xfrm>
            <a:off x="11285743" y="2794187"/>
            <a:ext cx="867664" cy="867664"/>
          </a:xfrm>
          <a:prstGeom prst="rect">
            <a:avLst/>
          </a:prstGeom>
        </p:spPr>
      </p:pic>
      <p:pic>
        <p:nvPicPr>
          <p:cNvPr id="6" name="Picture 5">
            <a:extLst>
              <a:ext uri="{FF2B5EF4-FFF2-40B4-BE49-F238E27FC236}">
                <a16:creationId xmlns:a16="http://schemas.microsoft.com/office/drawing/2014/main" id="{935D796D-025A-FAB7-827B-1493AFE7D763}"/>
              </a:ext>
            </a:extLst>
          </p:cNvPr>
          <p:cNvPicPr>
            <a:picLocks noChangeAspect="1"/>
          </p:cNvPicPr>
          <p:nvPr/>
        </p:nvPicPr>
        <p:blipFill>
          <a:blip r:embed="rId8"/>
          <a:stretch>
            <a:fillRect/>
          </a:stretch>
        </p:blipFill>
        <p:spPr>
          <a:xfrm>
            <a:off x="11260223" y="6671765"/>
            <a:ext cx="805179" cy="805179"/>
          </a:xfrm>
          <a:prstGeom prst="rect">
            <a:avLst/>
          </a:prstGeom>
        </p:spPr>
      </p:pic>
      <p:pic>
        <p:nvPicPr>
          <p:cNvPr id="7" name="Picture 6">
            <a:extLst>
              <a:ext uri="{FF2B5EF4-FFF2-40B4-BE49-F238E27FC236}">
                <a16:creationId xmlns:a16="http://schemas.microsoft.com/office/drawing/2014/main" id="{781CC359-70CF-3E9F-B8DB-B64190E9AF41}"/>
              </a:ext>
            </a:extLst>
          </p:cNvPr>
          <p:cNvPicPr>
            <a:picLocks noChangeAspect="1"/>
          </p:cNvPicPr>
          <p:nvPr/>
        </p:nvPicPr>
        <p:blipFill>
          <a:blip r:embed="rId9"/>
          <a:stretch>
            <a:fillRect/>
          </a:stretch>
        </p:blipFill>
        <p:spPr>
          <a:xfrm>
            <a:off x="11361616" y="5366116"/>
            <a:ext cx="765221" cy="76522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03997" y="4021403"/>
            <a:ext cx="179536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battle</a:t>
            </a:r>
            <a:endParaRPr dirty="0">
              <a:latin typeface="Gill Sans MT" panose="020B0502020104020203" pitchFamily="34" charset="77"/>
            </a:endParaRPr>
          </a:p>
        </p:txBody>
      </p:sp>
      <p:sp>
        <p:nvSpPr>
          <p:cNvPr id="135" name="spare"/>
          <p:cNvSpPr txBox="1"/>
          <p:nvPr/>
        </p:nvSpPr>
        <p:spPr>
          <a:xfrm>
            <a:off x="2782781" y="4857999"/>
            <a:ext cx="223779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contain</a:t>
            </a:r>
            <a:endParaRPr b="1" dirty="0">
              <a:latin typeface="Gill Sans MT" panose="020B0502020104020203" pitchFamily="34" charset="77"/>
              <a:sym typeface="American Typewriter"/>
            </a:endParaRPr>
          </a:p>
        </p:txBody>
      </p:sp>
      <p:sp>
        <p:nvSpPr>
          <p:cNvPr id="136" name="chipped"/>
          <p:cNvSpPr txBox="1"/>
          <p:nvPr/>
        </p:nvSpPr>
        <p:spPr>
          <a:xfrm>
            <a:off x="2632102" y="5712238"/>
            <a:ext cx="253915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emotion</a:t>
            </a:r>
            <a:endParaRPr dirty="0">
              <a:latin typeface="Gill Sans MT" panose="020B0502020104020203" pitchFamily="34" charset="77"/>
            </a:endParaRPr>
          </a:p>
        </p:txBody>
      </p:sp>
      <p:sp>
        <p:nvSpPr>
          <p:cNvPr id="137" name="lift"/>
          <p:cNvSpPr txBox="1"/>
          <p:nvPr/>
        </p:nvSpPr>
        <p:spPr>
          <a:xfrm>
            <a:off x="2760345" y="6647306"/>
            <a:ext cx="207749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munch</a:t>
            </a:r>
            <a:endParaRPr dirty="0">
              <a:latin typeface="Gill Sans MT" panose="020B0502020104020203" pitchFamily="34" charset="77"/>
            </a:endParaRPr>
          </a:p>
        </p:txBody>
      </p:sp>
      <p:sp>
        <p:nvSpPr>
          <p:cNvPr id="138" name="mutter"/>
          <p:cNvSpPr txBox="1"/>
          <p:nvPr/>
        </p:nvSpPr>
        <p:spPr>
          <a:xfrm>
            <a:off x="8111674" y="3968985"/>
            <a:ext cx="216726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bizarre</a:t>
            </a:r>
            <a:endParaRPr b="1" dirty="0">
              <a:latin typeface="Gill Sans MT" panose="020B0502020104020203" pitchFamily="34" charset="77"/>
              <a:sym typeface="American Typewriter"/>
            </a:endParaRPr>
          </a:p>
        </p:txBody>
      </p:sp>
      <p:sp>
        <p:nvSpPr>
          <p:cNvPr id="139" name="unveil"/>
          <p:cNvSpPr txBox="1"/>
          <p:nvPr/>
        </p:nvSpPr>
        <p:spPr>
          <a:xfrm>
            <a:off x="8145853" y="5762838"/>
            <a:ext cx="211596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devour</a:t>
            </a:r>
            <a:endParaRPr dirty="0">
              <a:latin typeface="Gill Sans MT" panose="020B0502020104020203" pitchFamily="34" charset="77"/>
              <a:sym typeface="American Typewriter"/>
            </a:endParaRPr>
          </a:p>
        </p:txBody>
      </p:sp>
      <p:sp>
        <p:nvSpPr>
          <p:cNvPr id="140" name="tolerate"/>
          <p:cNvSpPr txBox="1"/>
          <p:nvPr/>
        </p:nvSpPr>
        <p:spPr>
          <a:xfrm>
            <a:off x="7348493" y="3093860"/>
            <a:ext cx="39049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apprehensive</a:t>
            </a:r>
            <a:endParaRPr dirty="0">
              <a:latin typeface="Gill Sans MT" panose="020B0502020104020203" pitchFamily="34" charset="77"/>
            </a:endParaRPr>
          </a:p>
        </p:txBody>
      </p:sp>
      <p:sp>
        <p:nvSpPr>
          <p:cNvPr id="141" name="fixation"/>
          <p:cNvSpPr txBox="1"/>
          <p:nvPr/>
        </p:nvSpPr>
        <p:spPr>
          <a:xfrm>
            <a:off x="7884048" y="4858000"/>
            <a:ext cx="262251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convince</a:t>
            </a:r>
            <a:endParaRPr dirty="0">
              <a:latin typeface="Gill Sans MT" panose="020B0502020104020203" pitchFamily="34" charset="77"/>
            </a:endParaRPr>
          </a:p>
        </p:txBody>
      </p:sp>
      <p:sp>
        <p:nvSpPr>
          <p:cNvPr id="142" name="rustle"/>
          <p:cNvSpPr txBox="1"/>
          <p:nvPr/>
        </p:nvSpPr>
        <p:spPr>
          <a:xfrm>
            <a:off x="8264029" y="6628256"/>
            <a:ext cx="19043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escort</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angel</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17638" y="70470"/>
            <a:ext cx="639117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angel</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86644" y="5365987"/>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battle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A782B309-7BE5-3B98-A5B7-B39AAD1EA2A5}"/>
              </a:ext>
            </a:extLst>
          </p:cNvPr>
          <p:cNvPicPr>
            <a:picLocks noChangeAspect="1"/>
          </p:cNvPicPr>
          <p:nvPr/>
        </p:nvPicPr>
        <p:blipFill>
          <a:blip r:embed="rId4"/>
          <a:stretch>
            <a:fillRect/>
          </a:stretch>
        </p:blipFill>
        <p:spPr>
          <a:xfrm>
            <a:off x="8603629" y="586753"/>
            <a:ext cx="3251200" cy="3251200"/>
          </a:xfrm>
          <a:prstGeom prst="rect">
            <a:avLst/>
          </a:prstGeom>
        </p:spPr>
      </p:pic>
      <p:pic>
        <p:nvPicPr>
          <p:cNvPr id="4" name="Picture 3">
            <a:extLst>
              <a:ext uri="{FF2B5EF4-FFF2-40B4-BE49-F238E27FC236}">
                <a16:creationId xmlns:a16="http://schemas.microsoft.com/office/drawing/2014/main" id="{F32D2F0B-0EDC-0FB8-C111-7AB55887F332}"/>
              </a:ext>
            </a:extLst>
          </p:cNvPr>
          <p:cNvPicPr>
            <a:picLocks noChangeAspect="1"/>
          </p:cNvPicPr>
          <p:nvPr/>
        </p:nvPicPr>
        <p:blipFill>
          <a:blip r:embed="rId5"/>
          <a:stretch>
            <a:fillRect/>
          </a:stretch>
        </p:blipFill>
        <p:spPr>
          <a:xfrm>
            <a:off x="847807"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473186"/>
            <a:ext cx="767678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contain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2" y="5652450"/>
            <a:ext cx="1041922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emotion</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570B327A-5F90-C19E-BEEA-9F6F1A8D5407}"/>
              </a:ext>
            </a:extLst>
          </p:cNvPr>
          <p:cNvPicPr>
            <a:picLocks noChangeAspect="1"/>
          </p:cNvPicPr>
          <p:nvPr/>
        </p:nvPicPr>
        <p:blipFill>
          <a:blip r:embed="rId4"/>
          <a:stretch>
            <a:fillRect/>
          </a:stretch>
        </p:blipFill>
        <p:spPr>
          <a:xfrm>
            <a:off x="8936736" y="602862"/>
            <a:ext cx="3251200" cy="3251200"/>
          </a:xfrm>
          <a:prstGeom prst="rect">
            <a:avLst/>
          </a:prstGeom>
        </p:spPr>
      </p:pic>
      <p:pic>
        <p:nvPicPr>
          <p:cNvPr id="4" name="Picture 3">
            <a:extLst>
              <a:ext uri="{FF2B5EF4-FFF2-40B4-BE49-F238E27FC236}">
                <a16:creationId xmlns:a16="http://schemas.microsoft.com/office/drawing/2014/main" id="{813C89F7-21E0-F580-B510-31C807F05772}"/>
              </a:ext>
            </a:extLst>
          </p:cNvPr>
          <p:cNvPicPr>
            <a:picLocks noChangeAspect="1"/>
          </p:cNvPicPr>
          <p:nvPr/>
        </p:nvPicPr>
        <p:blipFill>
          <a:blip r:embed="rId5"/>
          <a:stretch>
            <a:fillRect/>
          </a:stretch>
        </p:blipFill>
        <p:spPr>
          <a:xfrm>
            <a:off x="905237"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72428" y="542383"/>
            <a:ext cx="701474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munch</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37903" y="6273695"/>
            <a:ext cx="12346080" cy="1872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Gill Sans MT" panose="020B0502020104020203" pitchFamily="34" charset="77"/>
              </a:rPr>
              <a:t>apprehensive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A38603A2-B6AE-BC20-6E6A-4F98FDD99C04}"/>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A5DE6E8D-A161-AF83-1F1C-098C6947EE68}"/>
              </a:ext>
            </a:extLst>
          </p:cNvPr>
          <p:cNvPicPr>
            <a:picLocks noChangeAspect="1"/>
          </p:cNvPicPr>
          <p:nvPr/>
        </p:nvPicPr>
        <p:blipFill>
          <a:blip r:embed="rId5"/>
          <a:stretch>
            <a:fillRect/>
          </a:stretch>
        </p:blipFill>
        <p:spPr>
          <a:xfrm>
            <a:off x="573787" y="5738890"/>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16751" y="547266"/>
            <a:ext cx="733373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bizarre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26161" y="5583920"/>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convince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55440597-24ED-9E74-7782-5D8ABB1B8C8E}"/>
              </a:ext>
            </a:extLst>
          </p:cNvPr>
          <p:cNvPicPr>
            <a:picLocks noChangeAspect="1"/>
          </p:cNvPicPr>
          <p:nvPr/>
        </p:nvPicPr>
        <p:blipFill>
          <a:blip r:embed="rId4"/>
          <a:stretch>
            <a:fillRect/>
          </a:stretch>
        </p:blipFill>
        <p:spPr>
          <a:xfrm>
            <a:off x="9129995" y="504150"/>
            <a:ext cx="3251200" cy="3251200"/>
          </a:xfrm>
          <a:prstGeom prst="rect">
            <a:avLst/>
          </a:prstGeom>
        </p:spPr>
      </p:pic>
      <p:pic>
        <p:nvPicPr>
          <p:cNvPr id="4" name="Picture 3">
            <a:extLst>
              <a:ext uri="{FF2B5EF4-FFF2-40B4-BE49-F238E27FC236}">
                <a16:creationId xmlns:a16="http://schemas.microsoft.com/office/drawing/2014/main" id="{DDDDF314-CE45-9309-F6A5-DB7025B194C0}"/>
              </a:ext>
            </a:extLst>
          </p:cNvPr>
          <p:cNvPicPr>
            <a:picLocks noChangeAspect="1"/>
          </p:cNvPicPr>
          <p:nvPr/>
        </p:nvPicPr>
        <p:blipFill>
          <a:blip r:embed="rId5"/>
          <a:stretch>
            <a:fillRect/>
          </a:stretch>
        </p:blipFill>
        <p:spPr>
          <a:xfrm>
            <a:off x="194300" y="5699903"/>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498063"/>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devour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58655" y="4990783"/>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escort</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EBE67BD8-64D8-71A0-BCE7-80474F8FD79D}"/>
              </a:ext>
            </a:extLst>
          </p:cNvPr>
          <p:cNvPicPr>
            <a:picLocks noChangeAspect="1"/>
          </p:cNvPicPr>
          <p:nvPr/>
        </p:nvPicPr>
        <p:blipFill>
          <a:blip r:embed="rId4"/>
          <a:stretch>
            <a:fillRect/>
          </a:stretch>
        </p:blipFill>
        <p:spPr>
          <a:xfrm>
            <a:off x="9097351" y="560066"/>
            <a:ext cx="3251200" cy="3251200"/>
          </a:xfrm>
          <a:prstGeom prst="rect">
            <a:avLst/>
          </a:prstGeom>
        </p:spPr>
      </p:pic>
      <p:pic>
        <p:nvPicPr>
          <p:cNvPr id="4" name="Picture 3">
            <a:extLst>
              <a:ext uri="{FF2B5EF4-FFF2-40B4-BE49-F238E27FC236}">
                <a16:creationId xmlns:a16="http://schemas.microsoft.com/office/drawing/2014/main" id="{8DE6DD01-9CF4-183F-9C5E-621F61CA3B6E}"/>
              </a:ext>
            </a:extLst>
          </p:cNvPr>
          <p:cNvPicPr>
            <a:picLocks noChangeAspect="1"/>
          </p:cNvPicPr>
          <p:nvPr/>
        </p:nvPicPr>
        <p:blipFill>
          <a:blip r:embed="rId5"/>
          <a:stretch>
            <a:fillRect/>
          </a:stretch>
        </p:blipFill>
        <p:spPr>
          <a:xfrm>
            <a:off x="411923" y="576410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1234" y="635830"/>
            <a:ext cx="660757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angel</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902803"/>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battle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6981F71-7E3A-868D-29E0-01334B12603A}"/>
              </a:ext>
            </a:extLst>
          </p:cNvPr>
          <p:cNvPicPr>
            <a:picLocks noChangeAspect="1"/>
          </p:cNvPicPr>
          <p:nvPr/>
        </p:nvPicPr>
        <p:blipFill>
          <a:blip r:embed="rId4"/>
          <a:stretch>
            <a:fillRect/>
          </a:stretch>
        </p:blipFill>
        <p:spPr>
          <a:xfrm>
            <a:off x="8452366" y="549599"/>
            <a:ext cx="3251200" cy="3251200"/>
          </a:xfrm>
          <a:prstGeom prst="rect">
            <a:avLst/>
          </a:prstGeom>
        </p:spPr>
      </p:pic>
      <p:pic>
        <p:nvPicPr>
          <p:cNvPr id="4" name="Picture 3">
            <a:extLst>
              <a:ext uri="{FF2B5EF4-FFF2-40B4-BE49-F238E27FC236}">
                <a16:creationId xmlns:a16="http://schemas.microsoft.com/office/drawing/2014/main" id="{57B3EFEB-BFB3-393C-3693-C8771A993151}"/>
              </a:ext>
            </a:extLst>
          </p:cNvPr>
          <p:cNvPicPr>
            <a:picLocks noChangeAspect="1"/>
          </p:cNvPicPr>
          <p:nvPr/>
        </p:nvPicPr>
        <p:blipFill>
          <a:blip r:embed="rId5"/>
          <a:stretch>
            <a:fillRect/>
          </a:stretch>
        </p:blipFill>
        <p:spPr>
          <a:xfrm>
            <a:off x="870540"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10817" y="521968"/>
            <a:ext cx="851515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contain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54646" y="562900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emotion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5BCB388-DD88-EA04-E72F-609FB7528A10}"/>
              </a:ext>
            </a:extLst>
          </p:cNvPr>
          <p:cNvPicPr>
            <a:picLocks noChangeAspect="1"/>
          </p:cNvPicPr>
          <p:nvPr/>
        </p:nvPicPr>
        <p:blipFill>
          <a:blip r:embed="rId4"/>
          <a:stretch>
            <a:fillRect/>
          </a:stretch>
        </p:blipFill>
        <p:spPr>
          <a:xfrm>
            <a:off x="9247632" y="602862"/>
            <a:ext cx="3251200" cy="3251200"/>
          </a:xfrm>
          <a:prstGeom prst="rect">
            <a:avLst/>
          </a:prstGeom>
        </p:spPr>
      </p:pic>
      <p:pic>
        <p:nvPicPr>
          <p:cNvPr id="4" name="Picture 3">
            <a:extLst>
              <a:ext uri="{FF2B5EF4-FFF2-40B4-BE49-F238E27FC236}">
                <a16:creationId xmlns:a16="http://schemas.microsoft.com/office/drawing/2014/main" id="{77DF4A0B-A9AE-525C-5C2D-6E96D236AD2D}"/>
              </a:ext>
            </a:extLst>
          </p:cNvPr>
          <p:cNvPicPr>
            <a:picLocks noChangeAspect="1"/>
          </p:cNvPicPr>
          <p:nvPr/>
        </p:nvPicPr>
        <p:blipFill>
          <a:blip r:embed="rId5"/>
          <a:stretch>
            <a:fillRect/>
          </a:stretch>
        </p:blipFill>
        <p:spPr>
          <a:xfrm>
            <a:off x="463221" y="5432506"/>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9649" y="699421"/>
            <a:ext cx="752770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munch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92909" y="6408552"/>
            <a:ext cx="12346080" cy="18723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Futura Medium" panose="020B0602020204020303" pitchFamily="34" charset="-79"/>
                <a:cs typeface="Futura Medium" panose="020B0602020204020303" pitchFamily="34" charset="-79"/>
              </a:rPr>
              <a:t>apprehensive</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052145D4-2B3B-AAFD-3F8E-5A5493AB65F1}"/>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A5DFF89B-5841-455F-E881-A266462FA035}"/>
              </a:ext>
            </a:extLst>
          </p:cNvPr>
          <p:cNvPicPr>
            <a:picLocks noChangeAspect="1"/>
          </p:cNvPicPr>
          <p:nvPr/>
        </p:nvPicPr>
        <p:blipFill>
          <a:blip r:embed="rId5"/>
          <a:stretch>
            <a:fillRect/>
          </a:stretch>
        </p:blipFill>
        <p:spPr>
          <a:xfrm>
            <a:off x="548353" y="5719105"/>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23833" y="2334468"/>
            <a:ext cx="16286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angel</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663114" y="3191113"/>
            <a:ext cx="179536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battle</a:t>
            </a:r>
            <a:endParaRPr dirty="0">
              <a:latin typeface="Gill Sans MT" panose="020B0502020104020203" pitchFamily="34" charset="77"/>
            </a:endParaRPr>
          </a:p>
        </p:txBody>
      </p:sp>
      <p:sp>
        <p:nvSpPr>
          <p:cNvPr id="135" name="spare"/>
          <p:cNvSpPr txBox="1"/>
          <p:nvPr/>
        </p:nvSpPr>
        <p:spPr>
          <a:xfrm>
            <a:off x="5441887" y="4040712"/>
            <a:ext cx="223779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contain</a:t>
            </a:r>
            <a:endParaRPr b="1" dirty="0">
              <a:latin typeface="Gill Sans MT" panose="020B0502020104020203" pitchFamily="34" charset="77"/>
              <a:sym typeface="American Typewriter"/>
            </a:endParaRPr>
          </a:p>
        </p:txBody>
      </p:sp>
      <p:sp>
        <p:nvSpPr>
          <p:cNvPr id="136" name="chipped"/>
          <p:cNvSpPr txBox="1"/>
          <p:nvPr/>
        </p:nvSpPr>
        <p:spPr>
          <a:xfrm>
            <a:off x="5291213" y="4966512"/>
            <a:ext cx="253915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emotion</a:t>
            </a:r>
            <a:endParaRPr dirty="0">
              <a:latin typeface="Gill Sans MT" panose="020B0502020104020203" pitchFamily="34" charset="77"/>
            </a:endParaRPr>
          </a:p>
        </p:txBody>
      </p:sp>
      <p:sp>
        <p:nvSpPr>
          <p:cNvPr id="137" name="lift"/>
          <p:cNvSpPr txBox="1"/>
          <p:nvPr/>
        </p:nvSpPr>
        <p:spPr>
          <a:xfrm>
            <a:off x="5522048" y="5837064"/>
            <a:ext cx="2077493"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munch</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08911" y="83487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bizarre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831541"/>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convince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0493A0D-88D5-175F-5B43-328EE14FD9F0}"/>
              </a:ext>
            </a:extLst>
          </p:cNvPr>
          <p:cNvPicPr>
            <a:picLocks noChangeAspect="1"/>
          </p:cNvPicPr>
          <p:nvPr/>
        </p:nvPicPr>
        <p:blipFill>
          <a:blip r:embed="rId4"/>
          <a:stretch>
            <a:fillRect/>
          </a:stretch>
        </p:blipFill>
        <p:spPr>
          <a:xfrm>
            <a:off x="9149552" y="537841"/>
            <a:ext cx="3251200" cy="3251200"/>
          </a:xfrm>
          <a:prstGeom prst="rect">
            <a:avLst/>
          </a:prstGeom>
        </p:spPr>
      </p:pic>
      <p:pic>
        <p:nvPicPr>
          <p:cNvPr id="4" name="Picture 3">
            <a:extLst>
              <a:ext uri="{FF2B5EF4-FFF2-40B4-BE49-F238E27FC236}">
                <a16:creationId xmlns:a16="http://schemas.microsoft.com/office/drawing/2014/main" id="{99088146-0C2E-F177-801A-A3DBCBF114F7}"/>
              </a:ext>
            </a:extLst>
          </p:cNvPr>
          <p:cNvPicPr>
            <a:picLocks noChangeAspect="1"/>
          </p:cNvPicPr>
          <p:nvPr/>
        </p:nvPicPr>
        <p:blipFill>
          <a:blip r:embed="rId5"/>
          <a:stretch>
            <a:fillRect/>
          </a:stretch>
        </p:blipFill>
        <p:spPr>
          <a:xfrm>
            <a:off x="400603" y="569554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09786" y="672921"/>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devour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6209" y="5699257"/>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escort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C15848E-5DAA-D8AF-5FE7-2A7820ECCF86}"/>
              </a:ext>
            </a:extLst>
          </p:cNvPr>
          <p:cNvPicPr>
            <a:picLocks noChangeAspect="1"/>
          </p:cNvPicPr>
          <p:nvPr/>
        </p:nvPicPr>
        <p:blipFill>
          <a:blip r:embed="rId4"/>
          <a:stretch>
            <a:fillRect/>
          </a:stretch>
        </p:blipFill>
        <p:spPr>
          <a:xfrm>
            <a:off x="9265920" y="614714"/>
            <a:ext cx="3251200" cy="3251200"/>
          </a:xfrm>
          <a:prstGeom prst="rect">
            <a:avLst/>
          </a:prstGeom>
        </p:spPr>
      </p:pic>
      <p:pic>
        <p:nvPicPr>
          <p:cNvPr id="4" name="Picture 3">
            <a:extLst>
              <a:ext uri="{FF2B5EF4-FFF2-40B4-BE49-F238E27FC236}">
                <a16:creationId xmlns:a16="http://schemas.microsoft.com/office/drawing/2014/main" id="{270CA456-B9EA-C73A-B3D5-BD62E691213D}"/>
              </a:ext>
            </a:extLst>
          </p:cNvPr>
          <p:cNvPicPr>
            <a:picLocks noChangeAspect="1"/>
          </p:cNvPicPr>
          <p:nvPr/>
        </p:nvPicPr>
        <p:blipFill>
          <a:blip r:embed="rId5"/>
          <a:stretch>
            <a:fillRect/>
          </a:stretch>
        </p:blipFill>
        <p:spPr>
          <a:xfrm>
            <a:off x="826031" y="5744330"/>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77217" y="3425812"/>
            <a:ext cx="216726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bizarre</a:t>
            </a:r>
            <a:endParaRPr b="1" dirty="0">
              <a:latin typeface="Gill Sans MT" panose="020B0502020104020203" pitchFamily="34" charset="77"/>
              <a:sym typeface="American Typewriter"/>
            </a:endParaRPr>
          </a:p>
        </p:txBody>
      </p:sp>
      <p:sp>
        <p:nvSpPr>
          <p:cNvPr id="140" name="tolerate"/>
          <p:cNvSpPr txBox="1"/>
          <p:nvPr/>
        </p:nvSpPr>
        <p:spPr>
          <a:xfrm>
            <a:off x="4608380" y="2529859"/>
            <a:ext cx="390491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apprehensive</a:t>
            </a:r>
            <a:endParaRPr dirty="0">
              <a:latin typeface="Gill Sans MT" panose="020B0502020104020203" pitchFamily="34" charset="77"/>
            </a:endParaRPr>
          </a:p>
        </p:txBody>
      </p:sp>
      <p:sp>
        <p:nvSpPr>
          <p:cNvPr id="141" name="fixation"/>
          <p:cNvSpPr txBox="1"/>
          <p:nvPr/>
        </p:nvSpPr>
        <p:spPr>
          <a:xfrm>
            <a:off x="5249589" y="4288111"/>
            <a:ext cx="262251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convince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44533" y="5195811"/>
            <a:ext cx="211596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devour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550347" y="6004340"/>
            <a:ext cx="19043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escort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6955" y="1309202"/>
            <a:ext cx="19444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angel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368624" y="4068374"/>
            <a:ext cx="7587830"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You can call someone you like very much an angel in order to show affection, especially when they have been kind to you or done you a favour.</a:t>
            </a:r>
          </a:p>
        </p:txBody>
      </p:sp>
      <p:sp>
        <p:nvSpPr>
          <p:cNvPr id="155" name="The was a tear in Freddie’s new school jumper."/>
          <p:cNvSpPr txBox="1"/>
          <p:nvPr/>
        </p:nvSpPr>
        <p:spPr>
          <a:xfrm>
            <a:off x="9942" y="68649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This class discussed whether Skellig was an </a:t>
            </a:r>
            <a:r>
              <a:rPr lang="en-GB" b="1" dirty="0"/>
              <a:t>angel</a:t>
            </a:r>
            <a:r>
              <a:rPr lang="en-GB" dirty="0"/>
              <a:t> or not.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an-gel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94550011"/>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cherub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guardian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innocent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FA2C276-FA42-1A2E-663B-926F8D0B4D5F}"/>
              </a:ext>
            </a:extLst>
          </p:cNvPr>
          <p:cNvPicPr>
            <a:picLocks noChangeAspect="1"/>
          </p:cNvPicPr>
          <p:nvPr/>
        </p:nvPicPr>
        <p:blipFill>
          <a:blip r:embed="rId4"/>
          <a:stretch>
            <a:fillRect/>
          </a:stretch>
        </p:blipFill>
        <p:spPr>
          <a:xfrm>
            <a:off x="8358940" y="300853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0367" y="1309202"/>
            <a:ext cx="21576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battle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097063"/>
            <a:ext cx="671954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battle is a conflict in which different people or groups compete in order to achieve success or control.</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had a </a:t>
            </a:r>
            <a:r>
              <a:rPr lang="en-GB" b="1" dirty="0"/>
              <a:t>battle</a:t>
            </a:r>
            <a:r>
              <a:rPr lang="en-GB" dirty="0"/>
              <a:t> of wits in the debate competition.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bat-</a:t>
            </a:r>
            <a:r>
              <a:rPr lang="en-GB" dirty="0" err="1">
                <a:latin typeface="Gill Sans MT" panose="020B0502020104020203" pitchFamily="34" charset="77"/>
              </a:rPr>
              <a:t>tle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424461624"/>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attack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harmony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fierce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A171A5D-D1B7-E843-4629-DA9DF354DC53}"/>
              </a:ext>
            </a:extLst>
          </p:cNvPr>
          <p:cNvPicPr>
            <a:picLocks noChangeAspect="1"/>
          </p:cNvPicPr>
          <p:nvPr/>
        </p:nvPicPr>
        <p:blipFill>
          <a:blip r:embed="rId4"/>
          <a:stretch>
            <a:fillRect/>
          </a:stretch>
        </p:blipFill>
        <p:spPr>
          <a:xfrm>
            <a:off x="8608049" y="287535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5792" y="1309202"/>
            <a:ext cx="276678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contain</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such as a box, bag, room, or place contains things, those things are inside it.</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book </a:t>
            </a:r>
            <a:r>
              <a:rPr lang="en-GB" b="1" dirty="0"/>
              <a:t>contained</a:t>
            </a:r>
            <a:r>
              <a:rPr lang="en-GB" dirty="0"/>
              <a:t> useful information about plants.</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con-</a:t>
            </a:r>
            <a:r>
              <a:rPr lang="en-GB" dirty="0" err="1">
                <a:latin typeface="Gill Sans MT" panose="020B0502020104020203" pitchFamily="34" charset="77"/>
              </a:rPr>
              <a:t>tain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293522850"/>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securely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involve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explain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C83B81A-57B0-9404-8BA9-8321D79E5F2B}"/>
              </a:ext>
            </a:extLst>
          </p:cNvPr>
          <p:cNvPicPr>
            <a:picLocks noChangeAspect="1"/>
          </p:cNvPicPr>
          <p:nvPr/>
        </p:nvPicPr>
        <p:blipFill>
          <a:blip r:embed="rId4"/>
          <a:stretch>
            <a:fillRect/>
          </a:stretch>
        </p:blipFill>
        <p:spPr>
          <a:xfrm>
            <a:off x="8711712" y="281096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29457" y="1309202"/>
            <a:ext cx="31595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emotion</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Neil showed his </a:t>
            </a:r>
            <a:r>
              <a:rPr lang="en-GB" b="1" dirty="0"/>
              <a:t>emotions</a:t>
            </a:r>
            <a:r>
              <a:rPr lang="en-GB" dirty="0"/>
              <a:t> after reading the poem in class.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a:t>
            </a:r>
            <a:r>
              <a:rPr lang="en-GB" dirty="0" err="1">
                <a:latin typeface="Gill Sans MT" panose="020B0502020104020203" pitchFamily="34" charset="77"/>
              </a:rPr>
              <a:t>mo</a:t>
            </a:r>
            <a:r>
              <a:rPr lang="en-GB" dirty="0">
                <a:latin typeface="Gill Sans MT" panose="020B0502020104020203" pitchFamily="34" charset="77"/>
              </a:rPr>
              <a:t>-</a:t>
            </a:r>
            <a:r>
              <a:rPr lang="en-GB" dirty="0" err="1">
                <a:latin typeface="Gill Sans MT" panose="020B0502020104020203" pitchFamily="34" charset="77"/>
              </a:rPr>
              <a:t>tion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76351254"/>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ocean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murmur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promotion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mixed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293360" y="4064859"/>
            <a:ext cx="7863169"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An emotion is a feeling such as happiness, love, fear, anger, or hatred, which can be caused by the situation that you are in or the people you are with.</a:t>
            </a:r>
          </a:p>
        </p:txBody>
      </p:sp>
      <p:pic>
        <p:nvPicPr>
          <p:cNvPr id="3" name="Picture 2">
            <a:extLst>
              <a:ext uri="{FF2B5EF4-FFF2-40B4-BE49-F238E27FC236}">
                <a16:creationId xmlns:a16="http://schemas.microsoft.com/office/drawing/2014/main" id="{7440DA56-B334-60A5-4141-60177753FBC1}"/>
              </a:ext>
            </a:extLst>
          </p:cNvPr>
          <p:cNvPicPr>
            <a:picLocks noChangeAspect="1"/>
          </p:cNvPicPr>
          <p:nvPr/>
        </p:nvPicPr>
        <p:blipFill>
          <a:blip r:embed="rId4"/>
          <a:stretch>
            <a:fillRect/>
          </a:stretch>
        </p:blipFill>
        <p:spPr>
          <a:xfrm>
            <a:off x="8569627" y="306089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2829" y="1304757"/>
            <a:ext cx="253434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munch</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58004" y="691374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Cheng quietly </a:t>
            </a:r>
            <a:r>
              <a:rPr lang="en-GB" b="1" dirty="0"/>
              <a:t>munched</a:t>
            </a:r>
            <a:r>
              <a:rPr lang="en-GB" dirty="0"/>
              <a:t> on her snack during break time.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munch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27043789"/>
              </p:ext>
            </p:extLst>
          </p:nvPr>
        </p:nvGraphicFramePr>
        <p:xfrm>
          <a:off x="5110" y="7703602"/>
          <a:ext cx="13052583" cy="1804446"/>
        </p:xfrm>
        <a:graphic>
          <a:graphicData uri="http://schemas.openxmlformats.org/drawingml/2006/table">
            <a:tbl>
              <a:tblPr firstRow="1" bandRow="1">
                <a:tableStyleId>{5940675A-B579-460E-94D1-54222C63F5DA}</a:tableStyleId>
              </a:tblPr>
              <a:tblGrid>
                <a:gridCol w="2830550">
                  <a:extLst>
                    <a:ext uri="{9D8B030D-6E8A-4147-A177-3AD203B41FA5}">
                      <a16:colId xmlns:a16="http://schemas.microsoft.com/office/drawing/2014/main" val="1062734036"/>
                    </a:ext>
                  </a:extLst>
                </a:gridCol>
                <a:gridCol w="1730383">
                  <a:extLst>
                    <a:ext uri="{9D8B030D-6E8A-4147-A177-3AD203B41FA5}">
                      <a16:colId xmlns:a16="http://schemas.microsoft.com/office/drawing/2014/main" val="2844254734"/>
                    </a:ext>
                  </a:extLst>
                </a:gridCol>
                <a:gridCol w="2830550">
                  <a:extLst>
                    <a:ext uri="{9D8B030D-6E8A-4147-A177-3AD203B41FA5}">
                      <a16:colId xmlns:a16="http://schemas.microsoft.com/office/drawing/2014/main" val="2445892699"/>
                    </a:ext>
                  </a:extLst>
                </a:gridCol>
                <a:gridCol w="2830550">
                  <a:extLst>
                    <a:ext uri="{9D8B030D-6E8A-4147-A177-3AD203B41FA5}">
                      <a16:colId xmlns:a16="http://schemas.microsoft.com/office/drawing/2014/main" val="2209242225"/>
                    </a:ext>
                  </a:extLst>
                </a:gridCol>
                <a:gridCol w="2830550">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chomp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281245" y="4500557"/>
            <a:ext cx="758033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rPr>
              <a:t>If you munch food, you eat it by chewing it slowly, thoroughly, and rather noisily.</a:t>
            </a:r>
          </a:p>
        </p:txBody>
      </p:sp>
      <p:pic>
        <p:nvPicPr>
          <p:cNvPr id="3" name="Picture 2">
            <a:extLst>
              <a:ext uri="{FF2B5EF4-FFF2-40B4-BE49-F238E27FC236}">
                <a16:creationId xmlns:a16="http://schemas.microsoft.com/office/drawing/2014/main" id="{250271E9-06C3-75F7-E050-11C909753BD5}"/>
              </a:ext>
            </a:extLst>
          </p:cNvPr>
          <p:cNvPicPr>
            <a:picLocks noChangeAspect="1"/>
          </p:cNvPicPr>
          <p:nvPr/>
        </p:nvPicPr>
        <p:blipFill>
          <a:blip r:embed="rId4"/>
          <a:stretch>
            <a:fillRect/>
          </a:stretch>
        </p:blipFill>
        <p:spPr>
          <a:xfrm>
            <a:off x="8428241" y="3153886"/>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47251</TotalTime>
  <Words>1336</Words>
  <Application>Microsoft Macintosh PowerPoint</Application>
  <PresentationFormat>Custom</PresentationFormat>
  <Paragraphs>354</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1593</cp:revision>
  <dcterms:modified xsi:type="dcterms:W3CDTF">2025-04-23T12:31:37Z</dcterms:modified>
</cp:coreProperties>
</file>